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8" r:id="rId4"/>
    <p:sldId id="269" r:id="rId5"/>
    <p:sldId id="267" r:id="rId6"/>
    <p:sldId id="266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0039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348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5613D9-8D4E-486D-9C26-5FDC925FE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882533-A97D-40F0-ACE1-27F61A42D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1B8031-2249-4969-85F2-E5237805F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D11D-EB07-4C9C-8B68-AE5843EE9EB6}" type="datetimeFigureOut">
              <a:rPr lang="es-CO" smtClean="0"/>
              <a:t>16/11/2021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6697F1-4C8A-46C7-9BD7-B3A908BAA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5BD5804-51A5-4614-B85F-EEEF3CBD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9C42-504E-42D1-A4F5-91F61D3381E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2309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467213-BB94-41F9-8529-9A93FD81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C35555F-8534-4448-B7F4-DE2293C2D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8C8F29-C1DB-408C-9256-A5C19590C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D11D-EB07-4C9C-8B68-AE5843EE9EB6}" type="datetimeFigureOut">
              <a:rPr lang="es-CO" smtClean="0"/>
              <a:t>16/11/2021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5AE4D5-32F9-4842-A834-D652FF1B8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38B7BE-7B8E-4BDB-BC43-57D388168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9C42-504E-42D1-A4F5-91F61D3381E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809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C0B8F47-B975-41AE-9897-778D93479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3AD7CBD-F260-4D8E-843A-D06BA4E30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783988-2A46-434A-8928-8DD37F07D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D11D-EB07-4C9C-8B68-AE5843EE9EB6}" type="datetimeFigureOut">
              <a:rPr lang="es-CO" smtClean="0"/>
              <a:t>16/11/2021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5A09B8-364D-4E04-A6BE-BD1CD6AA1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209860-76F5-4476-8FAD-F61CE08AD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9C42-504E-42D1-A4F5-91F61D3381E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4254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B18D9-848C-4F2F-8752-7D61AEBD2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40FACE-9A91-4A37-A52F-3887E9A78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48656D-76F9-4873-9514-4BC0B6F26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D11D-EB07-4C9C-8B68-AE5843EE9EB6}" type="datetimeFigureOut">
              <a:rPr lang="es-CO" smtClean="0"/>
              <a:t>16/11/2021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7B28C7-49A2-426B-9CB8-DA2D29928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D08535-E51C-400D-8782-3D0FB8C9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9C42-504E-42D1-A4F5-91F61D3381E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9359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14558-B74B-43F9-8C98-0957E07F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831715-BD97-4772-8480-1540B5048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796D85-45F5-4567-BC4E-BF78B2D74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D11D-EB07-4C9C-8B68-AE5843EE9EB6}" type="datetimeFigureOut">
              <a:rPr lang="es-CO" smtClean="0"/>
              <a:t>16/11/2021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31F8FF-86D9-409B-A89E-3F06E6341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BE0AFF-3ED1-4844-B086-ECD3C2B31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9C42-504E-42D1-A4F5-91F61D3381E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5727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62420-2495-4AD2-9CBB-A346E286E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552204-99A0-49D7-8799-354DCC491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1111459-F5D3-434B-BE6F-2A692963F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9BD53E-1369-4A14-80AC-5611487FB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D11D-EB07-4C9C-8B68-AE5843EE9EB6}" type="datetimeFigureOut">
              <a:rPr lang="es-CO" smtClean="0"/>
              <a:t>16/11/2021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7138DA-0045-4019-9B14-A8159E81C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77D4BF-9F07-4D66-894B-EDF46CCFB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9C42-504E-42D1-A4F5-91F61D3381E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3086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940AC-1367-42C0-82DF-B4ED4AFC5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A4294A0-54E8-4ED9-9EED-5DC706123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D8F490-F412-4B40-BBD1-0673DE8D9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3544ABD-A5DA-4FFF-9A9B-1AE73F0DD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488BB30-3F3D-4A32-B383-78753F3732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AE05EE3-6530-432A-A709-1A1FFF62E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D11D-EB07-4C9C-8B68-AE5843EE9EB6}" type="datetimeFigureOut">
              <a:rPr lang="es-CO" smtClean="0"/>
              <a:t>16/11/2021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E900DF1-8AFE-498A-ACA9-962DA540B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93A4EC1-624C-49A9-92AA-73AB61CBC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9C42-504E-42D1-A4F5-91F61D3381E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226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FA6508-5471-452B-98CF-1B958B025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AD84074-117C-4C43-99B5-B9824A60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D11D-EB07-4C9C-8B68-AE5843EE9EB6}" type="datetimeFigureOut">
              <a:rPr lang="es-CO" smtClean="0"/>
              <a:t>16/11/2021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4C2D9C1-81FC-4813-8AA7-6A3C1A33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3C5395-C366-458B-9D61-14C07069C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9C42-504E-42D1-A4F5-91F61D3381E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559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1C86792-6040-4CA4-8FC2-B10EF4569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D11D-EB07-4C9C-8B68-AE5843EE9EB6}" type="datetimeFigureOut">
              <a:rPr lang="es-CO" smtClean="0"/>
              <a:t>16/11/2021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FB8DC7-F2A0-4D13-8BD4-10B8B541B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7A60F6-21A0-4C27-9F2E-E80BDFBFE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9C42-504E-42D1-A4F5-91F61D3381E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9117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AEF483-5F90-471B-BB25-80A3AB1A1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13F50E-DEC9-4F3B-BA33-3F6D15279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34F2E1E-B1FE-4079-A5C9-82B3865F0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0B890F-E88A-4703-A4B7-3B6A3418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D11D-EB07-4C9C-8B68-AE5843EE9EB6}" type="datetimeFigureOut">
              <a:rPr lang="es-CO" smtClean="0"/>
              <a:t>16/11/2021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240118-C6CA-4A03-92DD-8330A431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EEACE6-1BA7-4084-997D-9D9FEC7C3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9C42-504E-42D1-A4F5-91F61D3381E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5510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1A758-6C48-4424-B88B-533F55B11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62D8B3B-996B-4CAE-B99E-4B90B0690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7265694-479A-4468-8385-23DBE425EA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C3B429-FE6C-49CF-A951-F84BB0B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9D11D-EB07-4C9C-8B68-AE5843EE9EB6}" type="datetimeFigureOut">
              <a:rPr lang="es-CO" smtClean="0"/>
              <a:t>16/11/2021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7272F8-EBC0-4C60-BF7A-6E264CCCE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7D66C7C-DE4E-42A6-A787-E0A467F3C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E9C42-504E-42D1-A4F5-91F61D3381E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584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0FDB012-5444-4B4C-B4A3-E12814BCC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278269-03EC-4A3A-96EF-74B38BF6B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FFF0AD-BB60-4ACA-A5E6-0C5B2F8EE1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9D11D-EB07-4C9C-8B68-AE5843EE9EB6}" type="datetimeFigureOut">
              <a:rPr lang="es-CO" smtClean="0"/>
              <a:t>16/11/2021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E3431A-620B-4499-97E9-4AC55C90A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2CED5B-FA9F-422C-B68A-99A8D058D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E9C42-504E-42D1-A4F5-91F61D3381E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039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3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8.svg"/><Relationship Id="rId5" Type="http://schemas.openxmlformats.org/officeDocument/2006/relationships/image" Target="../media/image6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8.sv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12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6.sv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2.svg"/><Relationship Id="rId5" Type="http://schemas.openxmlformats.org/officeDocument/2006/relationships/image" Target="../media/image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svg"/><Relationship Id="rId7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3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4.png"/><Relationship Id="rId7" Type="http://schemas.openxmlformats.org/officeDocument/2006/relationships/image" Target="../media/image4.sv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6.jpeg"/><Relationship Id="rId4" Type="http://schemas.openxmlformats.org/officeDocument/2006/relationships/image" Target="../media/image45.jpg"/><Relationship Id="rId9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1091D2B2-D440-43C0-A2DA-254E3FC71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3703300" cy="6858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1F5858D-C68A-4A6F-B7B7-C1B1340A0356}"/>
              </a:ext>
            </a:extLst>
          </p:cNvPr>
          <p:cNvSpPr txBox="1"/>
          <p:nvPr/>
        </p:nvSpPr>
        <p:spPr>
          <a:xfrm>
            <a:off x="583095" y="3521764"/>
            <a:ext cx="88259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LA GESTIÓN DOCUMENTAL:</a:t>
            </a:r>
            <a:br>
              <a:rPr lang="es-ES" sz="4000" dirty="0">
                <a:solidFill>
                  <a:schemeClr val="bg1"/>
                </a:solidFill>
              </a:rPr>
            </a:br>
            <a:r>
              <a:rPr lang="es-ES" sz="4000" dirty="0">
                <a:solidFill>
                  <a:schemeClr val="bg1"/>
                </a:solidFill>
              </a:rPr>
              <a:t>NEGOCIO Y PRESERVACIÓN PATRIMONIAL</a:t>
            </a:r>
            <a:endParaRPr lang="es-CO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15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B04B4-3724-498B-BA94-97192758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982" y="833163"/>
            <a:ext cx="8488017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ES" sz="3200" b="1" dirty="0">
                <a:solidFill>
                  <a:srgbClr val="00394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COSTOS</a:t>
            </a:r>
            <a:endParaRPr lang="es-CO" sz="3200" dirty="0">
              <a:solidFill>
                <a:srgbClr val="00394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C19EE16-7E00-40EE-B582-3524E4E143D0}"/>
              </a:ext>
            </a:extLst>
          </p:cNvPr>
          <p:cNvSpPr txBox="1"/>
          <p:nvPr/>
        </p:nvSpPr>
        <p:spPr>
          <a:xfrm>
            <a:off x="1750982" y="1972448"/>
            <a:ext cx="7919658" cy="10012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Costos de personal:</a:t>
            </a:r>
            <a:b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Participantes en las distintas fases de la ejecución del proyecto: </a:t>
            </a:r>
            <a:b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organización, restauración, digitalización y producción de metadatos </a:t>
            </a:r>
            <a:endParaRPr lang="es-CO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038E7A12-0476-43A4-B4DF-957E59DB9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3051" y="0"/>
            <a:ext cx="770676" cy="132556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2BDEC60-1708-41A4-B7E9-C4C110286BEB}"/>
              </a:ext>
            </a:extLst>
          </p:cNvPr>
          <p:cNvSpPr txBox="1"/>
          <p:nvPr/>
        </p:nvSpPr>
        <p:spPr>
          <a:xfrm>
            <a:off x="1750982" y="3004226"/>
            <a:ext cx="7919657" cy="15939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Costos tecnológicos:</a:t>
            </a:r>
            <a:b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Para el funcionamiento y mantenimiento de aplicaciones </a:t>
            </a:r>
            <a:b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software necesarias para la gestión de los objetos digitales</a:t>
            </a:r>
            <a:b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Para el mantenimiento y funcionamiento de los dispositivos hardware </a:t>
            </a:r>
            <a:b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gestión y almacenamiento de la información</a:t>
            </a:r>
            <a:endParaRPr lang="es-CO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81D970-BA54-4916-A58A-09CA37341D39}"/>
              </a:ext>
            </a:extLst>
          </p:cNvPr>
          <p:cNvSpPr txBox="1"/>
          <p:nvPr/>
        </p:nvSpPr>
        <p:spPr>
          <a:xfrm>
            <a:off x="1750982" y="4628730"/>
            <a:ext cx="7012018" cy="15939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Otros costos:</a:t>
            </a:r>
            <a:b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Insumos para el tratamiento de documentos históricos: </a:t>
            </a:r>
            <a:b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guantes, espátulas, brochas, mascarillas, etcétera</a:t>
            </a:r>
            <a:b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Contratación de un seguro que cubra posibles daños </a:t>
            </a:r>
            <a:b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(exigido generalmente por los clientes cuando se trata de licitaciones)</a:t>
            </a:r>
            <a:endParaRPr lang="es-CO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0680F3D6-644D-432B-9943-7C78811E4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167" y="269817"/>
            <a:ext cx="19907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3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B04B4-3724-498B-BA94-97192758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982" y="833163"/>
            <a:ext cx="8488017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ES" sz="3200" b="1" dirty="0">
                <a:solidFill>
                  <a:srgbClr val="00394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¿CÓMO LO HACEMOS?</a:t>
            </a:r>
            <a:endParaRPr lang="es-CO" sz="3200" dirty="0">
              <a:solidFill>
                <a:srgbClr val="00394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C19EE16-7E00-40EE-B582-3524E4E143D0}"/>
              </a:ext>
            </a:extLst>
          </p:cNvPr>
          <p:cNvSpPr txBox="1"/>
          <p:nvPr/>
        </p:nvSpPr>
        <p:spPr>
          <a:xfrm>
            <a:off x="1750982" y="2608904"/>
            <a:ext cx="8227207" cy="9682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Mediante participación en licitaciones convocadas por organismos públicos de los países en los que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Sefar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Universal tiene presencia y en aquellos en los que se establezca</a:t>
            </a:r>
            <a:endParaRPr lang="es-CO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038E7A12-0476-43A4-B4DF-957E59DB9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3051" y="0"/>
            <a:ext cx="770676" cy="132556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2BDEC60-1708-41A4-B7E9-C4C110286BEB}"/>
              </a:ext>
            </a:extLst>
          </p:cNvPr>
          <p:cNvSpPr txBox="1"/>
          <p:nvPr/>
        </p:nvSpPr>
        <p:spPr>
          <a:xfrm>
            <a:off x="1750982" y="3746690"/>
            <a:ext cx="7919657" cy="6719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Mediante alianzas con instituciones que cuentan con repositorios documentales de carácter histórico-patrimonial</a:t>
            </a:r>
            <a:endParaRPr lang="es-CO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81D970-BA54-4916-A58A-09CA37341D39}"/>
              </a:ext>
            </a:extLst>
          </p:cNvPr>
          <p:cNvSpPr txBox="1"/>
          <p:nvPr/>
        </p:nvSpPr>
        <p:spPr>
          <a:xfrm>
            <a:off x="1769417" y="4732945"/>
            <a:ext cx="7919656" cy="6719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Mediante la gestión del patrocinio de empresas privadas para la digitalización de determinados archivos de carácter histórico</a:t>
            </a:r>
            <a:endParaRPr lang="es-CO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202D93FE-0EAF-4750-917A-F8B5D9474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167" y="269817"/>
            <a:ext cx="19907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2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B04B4-3724-498B-BA94-97192758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982" y="833163"/>
            <a:ext cx="8488017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ES" sz="3200" b="1" dirty="0">
                <a:solidFill>
                  <a:srgbClr val="00394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BENEFICIOS PARA SEFAR UNIVERSAL</a:t>
            </a:r>
            <a:endParaRPr lang="es-CO" sz="3200" dirty="0">
              <a:solidFill>
                <a:srgbClr val="00394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C19EE16-7E00-40EE-B582-3524E4E143D0}"/>
              </a:ext>
            </a:extLst>
          </p:cNvPr>
          <p:cNvSpPr txBox="1"/>
          <p:nvPr/>
        </p:nvSpPr>
        <p:spPr>
          <a:xfrm>
            <a:off x="1750982" y="1970950"/>
            <a:ext cx="8227207" cy="375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Incorpora un nuevo producto a la oferta de servicios de la empresa </a:t>
            </a:r>
            <a:endParaRPr lang="es-CO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038E7A12-0476-43A4-B4DF-957E59DB9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3051" y="0"/>
            <a:ext cx="770676" cy="132556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2BDEC60-1708-41A4-B7E9-C4C110286BEB}"/>
              </a:ext>
            </a:extLst>
          </p:cNvPr>
          <p:cNvSpPr txBox="1"/>
          <p:nvPr/>
        </p:nvSpPr>
        <p:spPr>
          <a:xfrm>
            <a:off x="1751586" y="3560830"/>
            <a:ext cx="9267551" cy="375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Obtiene documentación digitalizada para enriquecer los fondos del Centro de Documentación</a:t>
            </a:r>
            <a:endParaRPr lang="es-CO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181D970-BA54-4916-A58A-09CA37341D39}"/>
              </a:ext>
            </a:extLst>
          </p:cNvPr>
          <p:cNvSpPr txBox="1"/>
          <p:nvPr/>
        </p:nvSpPr>
        <p:spPr>
          <a:xfrm>
            <a:off x="1751587" y="4059407"/>
            <a:ext cx="9267550" cy="6719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Adquiere prestigio y reconocimiento como empresa garante de la preservación del patrimonio documental, de acuerdo a parámetros internaciones sobre patrimonio cultural</a:t>
            </a:r>
            <a:endParaRPr lang="es-CO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8DA1003-FE6A-4DC8-82E6-DF8FCC28C069}"/>
              </a:ext>
            </a:extLst>
          </p:cNvPr>
          <p:cNvSpPr txBox="1"/>
          <p:nvPr/>
        </p:nvSpPr>
        <p:spPr>
          <a:xfrm>
            <a:off x="1750980" y="2469527"/>
            <a:ext cx="9249114" cy="9682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Permite ofrecer servicios jurídicos vinculados a los derechos inmateriales sobre la documentación física y su imagen digital, así como a la jurisdicción propia del lugar de almacenamiento físico o digital.</a:t>
            </a:r>
            <a:endParaRPr lang="es-CO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1770692-D9BD-4D5F-AAE9-6785DE3F4A46}"/>
              </a:ext>
            </a:extLst>
          </p:cNvPr>
          <p:cNvSpPr txBox="1"/>
          <p:nvPr/>
        </p:nvSpPr>
        <p:spPr>
          <a:xfrm>
            <a:off x="1750980" y="4854347"/>
            <a:ext cx="9249113" cy="375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posiciona como empresa comprometida con el resguardo y la difusión del conocimiento</a:t>
            </a:r>
            <a:endParaRPr lang="es-CO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FC3F99-C417-4997-969B-F62B7A137FBD}"/>
              </a:ext>
            </a:extLst>
          </p:cNvPr>
          <p:cNvSpPr txBox="1"/>
          <p:nvPr/>
        </p:nvSpPr>
        <p:spPr>
          <a:xfrm>
            <a:off x="1750981" y="5352922"/>
            <a:ext cx="9249112" cy="6719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sitúa en el mundo cultural y académico como empresa promotora de la memoria a través de las nuevas tecnologías digitales</a:t>
            </a:r>
            <a:endParaRPr lang="es-CO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854D9E8F-AF2A-4000-A3EF-563BA670B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167" y="269817"/>
            <a:ext cx="19907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2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4" grpId="0"/>
      <p:bldP spid="15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B04B4-3724-498B-BA94-97192758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991" y="2766218"/>
            <a:ext cx="8488017" cy="132556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Aft>
                <a:spcPts val="800"/>
              </a:spcAft>
            </a:pPr>
            <a:r>
              <a:rPr lang="es-ES" sz="3200" b="1" dirty="0">
                <a:solidFill>
                  <a:srgbClr val="00394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GRACIAS POR SU ATENCIÓN</a:t>
            </a:r>
            <a:endParaRPr lang="es-CO" sz="3200" dirty="0">
              <a:solidFill>
                <a:srgbClr val="00394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32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038E7A12-0476-43A4-B4DF-957E59DB9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3051" y="0"/>
            <a:ext cx="770676" cy="132556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018566CC-E224-46A8-B62D-1565408FA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712539">
            <a:off x="4659163" y="1982639"/>
            <a:ext cx="2892721" cy="2892721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4C2EA788-3CD7-4D6D-866D-694B8C739E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4973821" y="3099811"/>
            <a:ext cx="922589" cy="922589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5DB01102-F7DA-4A2B-8D64-02BA626A7B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4761639" y="3939400"/>
            <a:ext cx="470708" cy="470708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34E908D2-8F30-4094-A2DE-5015CA4279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45788" y="4114834"/>
            <a:ext cx="2390775" cy="257175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A2347914-240F-4143-A4B5-B3EE9D41AC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4598439" y="3044863"/>
            <a:ext cx="470708" cy="470708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F837817A-8ABE-4F44-8BC1-A9A140F64F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67287" y="3111372"/>
            <a:ext cx="1809750" cy="200025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AD544708-6D32-40E9-9345-6A4705FF58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4931963" y="2740677"/>
            <a:ext cx="470708" cy="470708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16C1D910-18D3-40C0-A749-D907938AE5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68300" y="2442002"/>
            <a:ext cx="1943100" cy="200025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1DA470D0-C15A-4FEB-BB28-E0397179833F}"/>
              </a:ext>
            </a:extLst>
          </p:cNvPr>
          <p:cNvSpPr/>
          <p:nvPr/>
        </p:nvSpPr>
        <p:spPr>
          <a:xfrm>
            <a:off x="966850" y="2640799"/>
            <a:ext cx="578654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</a:rPr>
              <a:t>Dr. </a:t>
            </a:r>
            <a:r>
              <a:rPr lang="es-ES" sz="2000" dirty="0" err="1">
                <a:ln w="0"/>
                <a:solidFill>
                  <a:schemeClr val="tx1">
                    <a:lumMod val="50000"/>
                    <a:lumOff val="50000"/>
                  </a:schemeClr>
                </a:solidFill>
              </a:rPr>
              <a:t>Róbinson</a:t>
            </a:r>
            <a:r>
              <a:rPr lang="es-ES" sz="20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</a:rPr>
              <a:t> Meza</a:t>
            </a:r>
            <a:endParaRPr lang="es-ES" sz="2000" b="0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48F9B70A-7149-403C-ADA3-587EBBB00D14}"/>
              </a:ext>
            </a:extLst>
          </p:cNvPr>
          <p:cNvSpPr/>
          <p:nvPr/>
        </p:nvSpPr>
        <p:spPr>
          <a:xfrm>
            <a:off x="1002448" y="4331921"/>
            <a:ext cx="578654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</a:rPr>
              <a:t>Rebeca Padrón</a:t>
            </a:r>
            <a:endParaRPr lang="es-ES" sz="2000" b="0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7C4E430E-6D39-47DC-8D32-6532DC06D933}"/>
              </a:ext>
            </a:extLst>
          </p:cNvPr>
          <p:cNvSpPr/>
          <p:nvPr/>
        </p:nvSpPr>
        <p:spPr>
          <a:xfrm>
            <a:off x="752561" y="3284668"/>
            <a:ext cx="578654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</a:rPr>
              <a:t>Dr. Antonio Silva</a:t>
            </a:r>
            <a:endParaRPr lang="es-ES" sz="2000" b="0" cap="none" spc="0" dirty="0">
              <a:ln w="0"/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81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  <p:bldP spid="28" grpId="1"/>
      <p:bldP spid="29" grpId="0"/>
      <p:bldP spid="2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038E7A12-0476-43A4-B4DF-957E59DB9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3051" y="0"/>
            <a:ext cx="770676" cy="1325563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12A51026-0B6E-4C16-9E19-0F381F12E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712539">
            <a:off x="4659163" y="1982639"/>
            <a:ext cx="2892721" cy="2892721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E0BE9460-B851-47B1-A945-2CB8FB981D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5644228" y="3701427"/>
            <a:ext cx="922589" cy="922589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CFEBA555-582C-4A64-A4C3-C38DEABAF3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5269776" y="4196100"/>
            <a:ext cx="470708" cy="470708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43BE9B5B-57B1-4EF0-A123-6A92797404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7167" y="4383328"/>
            <a:ext cx="1352550" cy="19050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A3FF1614-D9B2-4FD5-A2AE-AB50ADFED7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5578609" y="4528084"/>
            <a:ext cx="470708" cy="470708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E287C40C-774A-4AC2-AD42-045C82DA52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30468" y="4855251"/>
            <a:ext cx="2667000" cy="1905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2FDAE91D-431D-4408-A28D-28969DC7B0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6490439" y="4358582"/>
            <a:ext cx="470708" cy="470708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BD13EA47-CF9E-4AC4-A722-C0F19F7EF3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53156" y="4383328"/>
            <a:ext cx="2343150" cy="4572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FFF75ED-DBCF-448A-93DF-057A247FCB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14386" y="5189392"/>
            <a:ext cx="2982271" cy="2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49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038E7A12-0476-43A4-B4DF-957E59DB9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3051" y="0"/>
            <a:ext cx="770676" cy="1325563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CB850A07-2863-4968-AD2C-794BDC691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2202" y="2813569"/>
            <a:ext cx="922589" cy="922589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50A3BC4F-B877-4D98-9BAF-9E9A69E53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096847" y="3309044"/>
            <a:ext cx="470708" cy="470708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FC30A162-4632-42D8-BE13-5A2DBDB08D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59164" y="1982639"/>
            <a:ext cx="2892721" cy="2892721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006014E0-03E9-4E7D-99DA-934AE0580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8903" y="2418030"/>
            <a:ext cx="470708" cy="470708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582C4C4D-7E01-44BD-A7A0-BD1513AD90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574313">
            <a:off x="6794210" y="3649363"/>
            <a:ext cx="470708" cy="470708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0A0D964-DA4F-4CF4-9D39-61128F7512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9799" y="2241512"/>
            <a:ext cx="3238500" cy="6191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2B941BEE-2290-4B5D-A713-23533097AD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85930" y="3468628"/>
            <a:ext cx="1524000" cy="32385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902A32FB-604B-4385-92D4-A5967302CA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9611" y="3993585"/>
            <a:ext cx="14001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14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038E7A12-0476-43A4-B4DF-957E59DB9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3051" y="0"/>
            <a:ext cx="770676" cy="1325563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B96C2328-6D15-4E4F-AEE5-59E47CB8A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712539">
            <a:off x="4659165" y="1982639"/>
            <a:ext cx="2892721" cy="2892721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C46ADDD7-118F-4FF1-85C3-0B3BE52088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5506087" y="2308242"/>
            <a:ext cx="922589" cy="922589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E50C8F54-FC4C-49EE-92D5-38DA41B5FE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5111547" y="2096951"/>
            <a:ext cx="470708" cy="470708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918FE333-6670-45F5-B422-84D7034498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73743" y="1464146"/>
            <a:ext cx="1990725" cy="8763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DD1B858A-E67D-4AD9-8BCF-26EDBF3CF5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14844" y="1930196"/>
            <a:ext cx="470708" cy="470708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93FEABD8-A612-4265-AC41-3C6A883BF8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51772" y="1769844"/>
            <a:ext cx="2619375" cy="304800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FF2160EF-AE59-4229-A649-0EA0AA89A7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7266" y="2267289"/>
            <a:ext cx="470708" cy="470708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663260BA-E56B-4D19-A587-A5700E3FD6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19509" y="2308054"/>
            <a:ext cx="297180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53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B04B4-3724-498B-BA94-97192758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982" y="833163"/>
            <a:ext cx="8488017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ES" sz="3200" b="1" dirty="0">
                <a:solidFill>
                  <a:srgbClr val="00394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¿POR QUÉ DIGITALIZAR?</a:t>
            </a:r>
            <a:endParaRPr lang="es-CO" sz="3200" dirty="0">
              <a:solidFill>
                <a:srgbClr val="00394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C19EE16-7E00-40EE-B582-3524E4E143D0}"/>
              </a:ext>
            </a:extLst>
          </p:cNvPr>
          <p:cNvSpPr txBox="1"/>
          <p:nvPr/>
        </p:nvSpPr>
        <p:spPr>
          <a:xfrm>
            <a:off x="1818010" y="2324981"/>
            <a:ext cx="7021956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Permite preservar el patrimonio documental, reduciendo la manipulación y la consulta física de los originales</a:t>
            </a:r>
            <a:endParaRPr lang="es-CO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038E7A12-0476-43A4-B4DF-957E59DB9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3051" y="0"/>
            <a:ext cx="770676" cy="132556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E91E0DA-09CA-4433-9B5F-EB3609A15D46}"/>
              </a:ext>
            </a:extLst>
          </p:cNvPr>
          <p:cNvSpPr txBox="1"/>
          <p:nvPr/>
        </p:nvSpPr>
        <p:spPr>
          <a:xfrm>
            <a:off x="1818013" y="3026827"/>
            <a:ext cx="8555973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Contribuye a la conservación y difusión del conocimiento</a:t>
            </a:r>
            <a:endParaRPr lang="es-CO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4722963-B0CC-49ED-B5D8-0127C0A81B5D}"/>
              </a:ext>
            </a:extLst>
          </p:cNvPr>
          <p:cNvSpPr txBox="1"/>
          <p:nvPr/>
        </p:nvSpPr>
        <p:spPr>
          <a:xfrm>
            <a:off x="1818013" y="3425900"/>
            <a:ext cx="6279851" cy="67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Permite el a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cceso rápido a la información y la consulta directa a través de Internet</a:t>
            </a:r>
            <a:endParaRPr lang="es-CO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470AF55-A432-439A-A488-6700E58113C3}"/>
              </a:ext>
            </a:extLst>
          </p:cNvPr>
          <p:cNvSpPr txBox="1"/>
          <p:nvPr/>
        </p:nvSpPr>
        <p:spPr>
          <a:xfrm>
            <a:off x="1818011" y="4136649"/>
            <a:ext cx="8555973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Posibilita la simultaneidad de la consulta</a:t>
            </a:r>
            <a:endParaRPr lang="es-CO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D9291FD-C33D-44C8-8F60-351BFE6AAC0A}"/>
              </a:ext>
            </a:extLst>
          </p:cNvPr>
          <p:cNvSpPr txBox="1"/>
          <p:nvPr/>
        </p:nvSpPr>
        <p:spPr>
          <a:xfrm>
            <a:off x="1818011" y="4533019"/>
            <a:ext cx="8555973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Favorece la u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niversalización del acceso a la información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E2482B0-6675-4212-84BA-7222B1BA6F8A}"/>
              </a:ext>
            </a:extLst>
          </p:cNvPr>
          <p:cNvSpPr txBox="1"/>
          <p:nvPr/>
        </p:nvSpPr>
        <p:spPr>
          <a:xfrm>
            <a:off x="1818011" y="4929365"/>
            <a:ext cx="8555973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Brinda oportunidades de 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oferta de información</a:t>
            </a:r>
            <a:endParaRPr lang="es-CO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2C4AAB6-59B6-40A8-BF28-AECDF5914FD3}"/>
              </a:ext>
            </a:extLst>
          </p:cNvPr>
          <p:cNvSpPr txBox="1"/>
          <p:nvPr/>
        </p:nvSpPr>
        <p:spPr>
          <a:xfrm>
            <a:off x="1818010" y="5304917"/>
            <a:ext cx="8555973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Contribuye a evitar la pérdida de información</a:t>
            </a:r>
            <a:endParaRPr lang="es-CO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DE57F10-244C-4AD8-8BE9-8BA78E65EF33}"/>
              </a:ext>
            </a:extLst>
          </p:cNvPr>
          <p:cNvSpPr txBox="1"/>
          <p:nvPr/>
        </p:nvSpPr>
        <p:spPr>
          <a:xfrm>
            <a:off x="1818010" y="5680469"/>
            <a:ext cx="8555973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Enriquece la investigación con el suministro de datos originales</a:t>
            </a:r>
            <a:endParaRPr lang="es-CO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7D17CEE3-30C8-4921-954A-970FE8446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167" y="269817"/>
            <a:ext cx="19907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77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B04B4-3724-498B-BA94-97192758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982" y="833163"/>
            <a:ext cx="9262761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ES" sz="3000" b="1" dirty="0">
                <a:solidFill>
                  <a:srgbClr val="00394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¿QUÉ TIPOS DE ARCHIVOS PODEMOS DIGITALIZAR?</a:t>
            </a:r>
            <a:endParaRPr lang="es-CO" sz="3000" dirty="0">
              <a:solidFill>
                <a:srgbClr val="00394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038E7A12-0476-43A4-B4DF-957E59DB9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3051" y="0"/>
            <a:ext cx="770676" cy="1325563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9D0E9D98-54AF-4F10-BABA-600AE4A97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7055" y="2281345"/>
            <a:ext cx="2277890" cy="3304766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186A4057-6E1D-4554-96A8-189A70D0D36B}"/>
              </a:ext>
            </a:extLst>
          </p:cNvPr>
          <p:cNvSpPr txBox="1">
            <a:spLocks/>
          </p:cNvSpPr>
          <p:nvPr/>
        </p:nvSpPr>
        <p:spPr>
          <a:xfrm>
            <a:off x="2034396" y="5362055"/>
            <a:ext cx="26587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Iconográficos</a:t>
            </a: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18211C86-A714-45D6-B767-689F9D6438E4}"/>
              </a:ext>
            </a:extLst>
          </p:cNvPr>
          <p:cNvSpPr txBox="1">
            <a:spLocks/>
          </p:cNvSpPr>
          <p:nvPr/>
        </p:nvSpPr>
        <p:spPr>
          <a:xfrm>
            <a:off x="5403778" y="5362054"/>
            <a:ext cx="26587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Impresos</a:t>
            </a: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72B61098-BFE5-4F79-82C0-C622702ED086}"/>
              </a:ext>
            </a:extLst>
          </p:cNvPr>
          <p:cNvSpPr txBox="1">
            <a:spLocks/>
          </p:cNvSpPr>
          <p:nvPr/>
        </p:nvSpPr>
        <p:spPr>
          <a:xfrm>
            <a:off x="8495975" y="5348801"/>
            <a:ext cx="26587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Manuscritos</a:t>
            </a:r>
            <a:endParaRPr lang="es-CO" sz="2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817E80C-BC56-4D1F-A7C3-CAE57A9355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9849" y="2281345"/>
            <a:ext cx="2178035" cy="3310613"/>
          </a:xfrm>
          <a:prstGeom prst="rect">
            <a:avLst/>
          </a:prstGeom>
        </p:spPr>
      </p:pic>
      <p:pic>
        <p:nvPicPr>
          <p:cNvPr id="6" name="Picture 2" descr="Laminas decoupage: Escrituras sellos letras | Art journal pages, Imagens  vintage, Transferências de imagem">
            <a:extLst>
              <a:ext uri="{FF2B5EF4-FFF2-40B4-BE49-F238E27FC236}">
                <a16:creationId xmlns:a16="http://schemas.microsoft.com/office/drawing/2014/main" id="{6F7F836B-4BE6-4742-95D5-5E3358D09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377" y="2281345"/>
            <a:ext cx="2464314" cy="343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09CBC87C-4F7C-4A01-9331-C1232D52D7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9167" y="269817"/>
            <a:ext cx="19907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8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B04B4-3724-498B-BA94-97192758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982" y="833163"/>
            <a:ext cx="8488017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ES" sz="3200" b="1" dirty="0">
                <a:solidFill>
                  <a:srgbClr val="00394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¿QUÉ OFRECEMOS?</a:t>
            </a:r>
            <a:endParaRPr lang="es-CO" sz="3200" dirty="0">
              <a:solidFill>
                <a:srgbClr val="00394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C19EE16-7E00-40EE-B582-3524E4E143D0}"/>
              </a:ext>
            </a:extLst>
          </p:cNvPr>
          <p:cNvSpPr txBox="1"/>
          <p:nvPr/>
        </p:nvSpPr>
        <p:spPr>
          <a:xfrm>
            <a:off x="1750982" y="1879823"/>
            <a:ext cx="7021956" cy="375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Nuestra especialidad en técnicas de digitalización actuales</a:t>
            </a:r>
            <a:endParaRPr lang="es-CO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038E7A12-0476-43A4-B4DF-957E59DB9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3051" y="0"/>
            <a:ext cx="770676" cy="132556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E91E0DA-09CA-4433-9B5F-EB3609A15D46}"/>
              </a:ext>
            </a:extLst>
          </p:cNvPr>
          <p:cNvSpPr txBox="1"/>
          <p:nvPr/>
        </p:nvSpPr>
        <p:spPr>
          <a:xfrm>
            <a:off x="1750982" y="2383013"/>
            <a:ext cx="8555973" cy="375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Experiencia en digitalización de fondos documentales y bibliográficos</a:t>
            </a:r>
            <a:endParaRPr lang="es-CO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4722963-B0CC-49ED-B5D8-0127C0A81B5D}"/>
              </a:ext>
            </a:extLst>
          </p:cNvPr>
          <p:cNvSpPr txBox="1"/>
          <p:nvPr/>
        </p:nvSpPr>
        <p:spPr>
          <a:xfrm>
            <a:off x="1750982" y="2886203"/>
            <a:ext cx="7498266" cy="375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Manejo de escáneres y software de aplicación</a:t>
            </a:r>
            <a:endParaRPr lang="es-CO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470AF55-A432-439A-A488-6700E58113C3}"/>
              </a:ext>
            </a:extLst>
          </p:cNvPr>
          <p:cNvSpPr txBox="1"/>
          <p:nvPr/>
        </p:nvSpPr>
        <p:spPr>
          <a:xfrm>
            <a:off x="1750982" y="3389393"/>
            <a:ext cx="8555973" cy="375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Conocimientos sobre la generación de metadatos (Identificación de las imágenes)</a:t>
            </a:r>
            <a:endParaRPr lang="es-CO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D9291FD-C33D-44C8-8F60-351BFE6AAC0A}"/>
              </a:ext>
            </a:extLst>
          </p:cNvPr>
          <p:cNvSpPr txBox="1"/>
          <p:nvPr/>
        </p:nvSpPr>
        <p:spPr>
          <a:xfrm>
            <a:off x="1750982" y="3892583"/>
            <a:ext cx="8555973" cy="375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Experiencia en la manipulación de fondos patrimoniales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E2482B0-6675-4212-84BA-7222B1BA6F8A}"/>
              </a:ext>
            </a:extLst>
          </p:cNvPr>
          <p:cNvSpPr txBox="1"/>
          <p:nvPr/>
        </p:nvSpPr>
        <p:spPr>
          <a:xfrm>
            <a:off x="1750982" y="4395773"/>
            <a:ext cx="8555973" cy="6719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Conocimientos en conservación y preservación de materiales especiales (fotografías, fondos antiguos, etcétera)</a:t>
            </a:r>
            <a:endParaRPr lang="es-CO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2C4AAB6-59B6-40A8-BF28-AECDF5914FD3}"/>
              </a:ext>
            </a:extLst>
          </p:cNvPr>
          <p:cNvSpPr txBox="1"/>
          <p:nvPr/>
        </p:nvSpPr>
        <p:spPr>
          <a:xfrm>
            <a:off x="1750982" y="5195326"/>
            <a:ext cx="8555973" cy="6719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Nuestra experticia en el área de los derechos inmateriales</a:t>
            </a:r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sobre la documentación física y su imagen digital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63FF46E4-95FC-40B2-A980-D48480CEB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167" y="269817"/>
            <a:ext cx="1990725" cy="8763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0CB3111A-C417-41D2-93F0-9A9631587EE3}"/>
              </a:ext>
            </a:extLst>
          </p:cNvPr>
          <p:cNvSpPr txBox="1"/>
          <p:nvPr/>
        </p:nvSpPr>
        <p:spPr>
          <a:xfrm>
            <a:off x="1750982" y="5994876"/>
            <a:ext cx="8555973" cy="3755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Experiencia en gestión y coordinación de proyectos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92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2803848D-8A3F-409C-8ED6-5EED79DEA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929" y="1645314"/>
            <a:ext cx="4135243" cy="375972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6BBD324-8F1D-415D-A629-E2D7DF3F3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249" y="1421717"/>
            <a:ext cx="4910404" cy="49104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3EF6CA4-DFEC-4661-BC3B-1D0474EA8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30" y="944924"/>
            <a:ext cx="5387197" cy="5387197"/>
          </a:xfrm>
          <a:prstGeom prst="rect">
            <a:avLst/>
          </a:prstGeom>
        </p:spPr>
      </p:pic>
      <p:pic>
        <p:nvPicPr>
          <p:cNvPr id="2050" name="Picture 2" descr="Scanner professionnel de livre de berceau de V SHAPE A3/A4 professionnel à  grande vitesse et plate forme/Scanner et visualiseur de document |  AliExpress">
            <a:extLst>
              <a:ext uri="{FF2B5EF4-FFF2-40B4-BE49-F238E27FC236}">
                <a16:creationId xmlns:a16="http://schemas.microsoft.com/office/drawing/2014/main" id="{12AED1B1-C17C-4C83-8DF2-C2AC77279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031" y="1489665"/>
            <a:ext cx="4699274" cy="469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1B04B4-3724-498B-BA94-971927586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975" y="834903"/>
            <a:ext cx="8488017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ES" sz="3200" b="1" dirty="0">
                <a:solidFill>
                  <a:srgbClr val="00394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RECURSOS</a:t>
            </a:r>
            <a:endParaRPr lang="es-CO" sz="3200" dirty="0">
              <a:solidFill>
                <a:srgbClr val="00394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C19EE16-7E00-40EE-B582-3524E4E143D0}"/>
              </a:ext>
            </a:extLst>
          </p:cNvPr>
          <p:cNvSpPr txBox="1"/>
          <p:nvPr/>
        </p:nvSpPr>
        <p:spPr>
          <a:xfrm>
            <a:off x="1750982" y="3242613"/>
            <a:ext cx="7021956" cy="8651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Equipos de digitalización </a:t>
            </a:r>
            <a:b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(escáneres) de alta resolución</a:t>
            </a:r>
            <a:endParaRPr lang="es-CO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038E7A12-0476-43A4-B4DF-957E59DB9F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93051" y="0"/>
            <a:ext cx="770676" cy="132556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DF6E61BD-7E4A-449D-B131-0DEBCB647419}"/>
              </a:ext>
            </a:extLst>
          </p:cNvPr>
          <p:cNvSpPr txBox="1"/>
          <p:nvPr/>
        </p:nvSpPr>
        <p:spPr>
          <a:xfrm>
            <a:off x="1750982" y="2735829"/>
            <a:ext cx="4168555" cy="20506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Computadores con hardware y software avanzados para la digitalización documental y el almacenamiento de forma segura, rápida y eficiente</a:t>
            </a:r>
            <a:endParaRPr lang="es-CO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C379931-4CFE-4842-B7F9-37382C55EF57}"/>
              </a:ext>
            </a:extLst>
          </p:cNvPr>
          <p:cNvSpPr txBox="1"/>
          <p:nvPr/>
        </p:nvSpPr>
        <p:spPr>
          <a:xfrm>
            <a:off x="1745535" y="3039782"/>
            <a:ext cx="4168555" cy="12603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Sistemas de almacenamiento para el resguardo del material digitalizado</a:t>
            </a:r>
            <a:endParaRPr lang="es-CO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A6814C9-9F87-452B-A5AB-80AE404D6AD4}"/>
              </a:ext>
            </a:extLst>
          </p:cNvPr>
          <p:cNvSpPr txBox="1"/>
          <p:nvPr/>
        </p:nvSpPr>
        <p:spPr>
          <a:xfrm>
            <a:off x="1756429" y="3194000"/>
            <a:ext cx="4168555" cy="4700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Personal especializado</a:t>
            </a:r>
            <a:endParaRPr lang="es-CO" sz="2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C3A57D18-DC29-4BDE-AB5D-12323FBEC8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9167" y="269817"/>
            <a:ext cx="19907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0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" grpId="1"/>
      <p:bldP spid="20" grpId="0"/>
      <p:bldP spid="20" grpId="1"/>
      <p:bldP spid="21" grpId="0"/>
      <p:bldP spid="21" grpId="1"/>
      <p:bldP spid="24" grpId="0"/>
      <p:bldP spid="24" grpId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532</Words>
  <Application>Microsoft Office PowerPoint</Application>
  <PresentationFormat>Panorámica</PresentationFormat>
  <Paragraphs>47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¿POR QUÉ DIGITALIZAR?</vt:lpstr>
      <vt:lpstr>¿QUÉ TIPOS DE ARCHIVOS PODEMOS DIGITALIZAR?</vt:lpstr>
      <vt:lpstr>¿QUÉ OFRECEMOS?</vt:lpstr>
      <vt:lpstr>RECURSOS</vt:lpstr>
      <vt:lpstr>COSTOS</vt:lpstr>
      <vt:lpstr>¿CÓMO LO HACEMOS?</vt:lpstr>
      <vt:lpstr>BENEFICIOS PARA SEFAR UNIVERSAL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Jhefferson Ladera</dc:creator>
  <cp:lastModifiedBy>Jhefferson Ladera</cp:lastModifiedBy>
  <cp:revision>32</cp:revision>
  <dcterms:created xsi:type="dcterms:W3CDTF">2021-11-16T13:37:36Z</dcterms:created>
  <dcterms:modified xsi:type="dcterms:W3CDTF">2021-11-16T22:47:27Z</dcterms:modified>
</cp:coreProperties>
</file>